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69" r:id="rId2"/>
    <p:sldId id="272" r:id="rId3"/>
    <p:sldId id="271" r:id="rId4"/>
    <p:sldId id="297" r:id="rId5"/>
    <p:sldId id="257" r:id="rId6"/>
    <p:sldId id="270" r:id="rId7"/>
    <p:sldId id="258" r:id="rId8"/>
    <p:sldId id="259" r:id="rId9"/>
    <p:sldId id="263" r:id="rId10"/>
    <p:sldId id="266" r:id="rId11"/>
    <p:sldId id="261" r:id="rId12"/>
    <p:sldId id="267"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71" autoAdjust="0"/>
  </p:normalViewPr>
  <p:slideViewPr>
    <p:cSldViewPr>
      <p:cViewPr varScale="1">
        <p:scale>
          <a:sx n="41" d="100"/>
          <a:sy n="41" d="100"/>
        </p:scale>
        <p:origin x="-666" y="-114"/>
      </p:cViewPr>
      <p:guideLst>
        <p:guide orient="horz" pos="2160"/>
        <p:guide pos="2880"/>
      </p:guideLst>
    </p:cSldViewPr>
  </p:slideViewPr>
  <p:notesTextViewPr>
    <p:cViewPr>
      <p:scale>
        <a:sx n="1" d="1"/>
        <a:sy n="1" d="1"/>
      </p:scale>
      <p:origin x="0" y="0"/>
    </p:cViewPr>
  </p:notesTextViewPr>
  <p:sorterViewPr>
    <p:cViewPr>
      <p:scale>
        <a:sx n="100" d="100"/>
        <a:sy n="100" d="100"/>
      </p:scale>
      <p:origin x="0" y="5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CBBA57-AA07-4BDA-8DAD-E915DD24AE0D}"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A3D0-B684-49F5-99B9-AA0B597FAEE0}" type="slidenum">
              <a:rPr lang="en-US" smtClean="0"/>
              <a:t>‹#›</a:t>
            </a:fld>
            <a:endParaRPr lang="en-US"/>
          </a:p>
        </p:txBody>
      </p:sp>
    </p:spTree>
    <p:extLst>
      <p:ext uri="{BB962C8B-B14F-4D97-AF65-F5344CB8AC3E}">
        <p14:creationId xmlns:p14="http://schemas.microsoft.com/office/powerpoint/2010/main" val="1903258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CBBA57-AA07-4BDA-8DAD-E915DD24AE0D}"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A3D0-B684-49F5-99B9-AA0B597FAEE0}" type="slidenum">
              <a:rPr lang="en-US" smtClean="0"/>
              <a:t>‹#›</a:t>
            </a:fld>
            <a:endParaRPr lang="en-US"/>
          </a:p>
        </p:txBody>
      </p:sp>
    </p:spTree>
    <p:extLst>
      <p:ext uri="{BB962C8B-B14F-4D97-AF65-F5344CB8AC3E}">
        <p14:creationId xmlns:p14="http://schemas.microsoft.com/office/powerpoint/2010/main" val="90309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CBBA57-AA07-4BDA-8DAD-E915DD24AE0D}"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A3D0-B684-49F5-99B9-AA0B597FAEE0}" type="slidenum">
              <a:rPr lang="en-US" smtClean="0"/>
              <a:t>‹#›</a:t>
            </a:fld>
            <a:endParaRPr lang="en-US"/>
          </a:p>
        </p:txBody>
      </p:sp>
    </p:spTree>
    <p:extLst>
      <p:ext uri="{BB962C8B-B14F-4D97-AF65-F5344CB8AC3E}">
        <p14:creationId xmlns:p14="http://schemas.microsoft.com/office/powerpoint/2010/main" val="1824686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CBBA57-AA07-4BDA-8DAD-E915DD24AE0D}"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A3D0-B684-49F5-99B9-AA0B597FAEE0}" type="slidenum">
              <a:rPr lang="en-US" smtClean="0"/>
              <a:t>‹#›</a:t>
            </a:fld>
            <a:endParaRPr lang="en-US"/>
          </a:p>
        </p:txBody>
      </p:sp>
    </p:spTree>
    <p:extLst>
      <p:ext uri="{BB962C8B-B14F-4D97-AF65-F5344CB8AC3E}">
        <p14:creationId xmlns:p14="http://schemas.microsoft.com/office/powerpoint/2010/main" val="4036695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CBBA57-AA07-4BDA-8DAD-E915DD24AE0D}"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A3D0-B684-49F5-99B9-AA0B597FAEE0}" type="slidenum">
              <a:rPr lang="en-US" smtClean="0"/>
              <a:t>‹#›</a:t>
            </a:fld>
            <a:endParaRPr lang="en-US"/>
          </a:p>
        </p:txBody>
      </p:sp>
    </p:spTree>
    <p:extLst>
      <p:ext uri="{BB962C8B-B14F-4D97-AF65-F5344CB8AC3E}">
        <p14:creationId xmlns:p14="http://schemas.microsoft.com/office/powerpoint/2010/main" val="4287130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CBBA57-AA07-4BDA-8DAD-E915DD24AE0D}"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9A3D0-B684-49F5-99B9-AA0B597FAEE0}" type="slidenum">
              <a:rPr lang="en-US" smtClean="0"/>
              <a:t>‹#›</a:t>
            </a:fld>
            <a:endParaRPr lang="en-US"/>
          </a:p>
        </p:txBody>
      </p:sp>
    </p:spTree>
    <p:extLst>
      <p:ext uri="{BB962C8B-B14F-4D97-AF65-F5344CB8AC3E}">
        <p14:creationId xmlns:p14="http://schemas.microsoft.com/office/powerpoint/2010/main" val="960322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CBBA57-AA07-4BDA-8DAD-E915DD24AE0D}" type="datetimeFigureOut">
              <a:rPr lang="en-US" smtClean="0"/>
              <a:t>4/27/2020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A9A3D0-B684-49F5-99B9-AA0B597FAEE0}" type="slidenum">
              <a:rPr lang="en-US" smtClean="0"/>
              <a:t>‹#›</a:t>
            </a:fld>
            <a:endParaRPr lang="en-US"/>
          </a:p>
        </p:txBody>
      </p:sp>
    </p:spTree>
    <p:extLst>
      <p:ext uri="{BB962C8B-B14F-4D97-AF65-F5344CB8AC3E}">
        <p14:creationId xmlns:p14="http://schemas.microsoft.com/office/powerpoint/2010/main" val="752667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CBBA57-AA07-4BDA-8DAD-E915DD24AE0D}" type="datetimeFigureOut">
              <a:rPr lang="en-US" smtClean="0"/>
              <a:t>4/27/2020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A9A3D0-B684-49F5-99B9-AA0B597FAEE0}" type="slidenum">
              <a:rPr lang="en-US" smtClean="0"/>
              <a:t>‹#›</a:t>
            </a:fld>
            <a:endParaRPr lang="en-US"/>
          </a:p>
        </p:txBody>
      </p:sp>
    </p:spTree>
    <p:extLst>
      <p:ext uri="{BB962C8B-B14F-4D97-AF65-F5344CB8AC3E}">
        <p14:creationId xmlns:p14="http://schemas.microsoft.com/office/powerpoint/2010/main" val="2282585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BBA57-AA07-4BDA-8DAD-E915DD24AE0D}" type="datetimeFigureOut">
              <a:rPr lang="en-US" smtClean="0"/>
              <a:t>4/27/2020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A9A3D0-B684-49F5-99B9-AA0B597FAEE0}" type="slidenum">
              <a:rPr lang="en-US" smtClean="0"/>
              <a:t>‹#›</a:t>
            </a:fld>
            <a:endParaRPr lang="en-US"/>
          </a:p>
        </p:txBody>
      </p:sp>
    </p:spTree>
    <p:extLst>
      <p:ext uri="{BB962C8B-B14F-4D97-AF65-F5344CB8AC3E}">
        <p14:creationId xmlns:p14="http://schemas.microsoft.com/office/powerpoint/2010/main" val="4116776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CBBA57-AA07-4BDA-8DAD-E915DD24AE0D}"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9A3D0-B684-49F5-99B9-AA0B597FAEE0}" type="slidenum">
              <a:rPr lang="en-US" smtClean="0"/>
              <a:t>‹#›</a:t>
            </a:fld>
            <a:endParaRPr lang="en-US"/>
          </a:p>
        </p:txBody>
      </p:sp>
    </p:spTree>
    <p:extLst>
      <p:ext uri="{BB962C8B-B14F-4D97-AF65-F5344CB8AC3E}">
        <p14:creationId xmlns:p14="http://schemas.microsoft.com/office/powerpoint/2010/main" val="377070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CBBA57-AA07-4BDA-8DAD-E915DD24AE0D}"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9A3D0-B684-49F5-99B9-AA0B597FAEE0}" type="slidenum">
              <a:rPr lang="en-US" smtClean="0"/>
              <a:t>‹#›</a:t>
            </a:fld>
            <a:endParaRPr lang="en-US"/>
          </a:p>
        </p:txBody>
      </p:sp>
    </p:spTree>
    <p:extLst>
      <p:ext uri="{BB962C8B-B14F-4D97-AF65-F5344CB8AC3E}">
        <p14:creationId xmlns:p14="http://schemas.microsoft.com/office/powerpoint/2010/main" val="1173356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BBA57-AA07-4BDA-8DAD-E915DD24AE0D}" type="datetimeFigureOut">
              <a:rPr lang="en-US" smtClean="0"/>
              <a:t>4/27/2020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9A3D0-B684-49F5-99B9-AA0B597FAEE0}" type="slidenum">
              <a:rPr lang="en-US" smtClean="0"/>
              <a:t>‹#›</a:t>
            </a:fld>
            <a:endParaRPr lang="en-US"/>
          </a:p>
        </p:txBody>
      </p:sp>
    </p:spTree>
    <p:extLst>
      <p:ext uri="{BB962C8B-B14F-4D97-AF65-F5344CB8AC3E}">
        <p14:creationId xmlns:p14="http://schemas.microsoft.com/office/powerpoint/2010/main" val="2064891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Phenotype" TargetMode="External"/><Relationship Id="rId7" Type="http://schemas.openxmlformats.org/officeDocument/2006/relationships/hyperlink" Target="https://en.wikipedia.org/wiki/Genome_project" TargetMode="External"/><Relationship Id="rId2" Type="http://schemas.openxmlformats.org/officeDocument/2006/relationships/hyperlink" Target="https://en.wikipedia.org/w/index.php?title=Positional_cloning&amp;redirect=no" TargetMode="External"/><Relationship Id="rId1" Type="http://schemas.openxmlformats.org/officeDocument/2006/relationships/slideLayout" Target="../slideLayouts/slideLayout2.xml"/><Relationship Id="rId6" Type="http://schemas.openxmlformats.org/officeDocument/2006/relationships/hyperlink" Target="https://en.wikipedia.org/wiki/Gene" TargetMode="External"/><Relationship Id="rId5" Type="http://schemas.openxmlformats.org/officeDocument/2006/relationships/hyperlink" Target="https://en.wikipedia.org/wiki/Phenotypic_screen" TargetMode="External"/><Relationship Id="rId4" Type="http://schemas.openxmlformats.org/officeDocument/2006/relationships/hyperlink" Target="https://en.wikipedia.org/wiki/Genetic_screen#cite_note-Hartwell_2008-1"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en.wikipedia.org/wiki/Genetic_marker"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Electrophoresis" TargetMode="External"/><Relationship Id="rId2" Type="http://schemas.openxmlformats.org/officeDocument/2006/relationships/hyperlink" Target="https://en.wikipedia.org/wiki/Restriction_enzyme" TargetMode="External"/><Relationship Id="rId1" Type="http://schemas.openxmlformats.org/officeDocument/2006/relationships/slideLayout" Target="../slideLayouts/slideLayout7.xml"/><Relationship Id="rId6" Type="http://schemas.openxmlformats.org/officeDocument/2006/relationships/hyperlink" Target="https://en.wikipedia.org/wiki/Contig" TargetMode="External"/><Relationship Id="rId5" Type="http://schemas.openxmlformats.org/officeDocument/2006/relationships/hyperlink" Target="https://en.wikipedia.org/wiki/Clone_(genetics)" TargetMode="External"/><Relationship Id="rId4" Type="http://schemas.openxmlformats.org/officeDocument/2006/relationships/hyperlink" Target="https://en.wikipedia.org/wiki/Genetic_fingerprint"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Cistron" TargetMode="External"/><Relationship Id="rId3" Type="http://schemas.openxmlformats.org/officeDocument/2006/relationships/hyperlink" Target="https://en.wikipedia.org/wiki/Strain_(biology)" TargetMode="External"/><Relationship Id="rId7" Type="http://schemas.openxmlformats.org/officeDocument/2006/relationships/hyperlink" Target="https://en.wikipedia.org/wiki/Allele" TargetMode="External"/><Relationship Id="rId2" Type="http://schemas.openxmlformats.org/officeDocument/2006/relationships/hyperlink" Target="https://en.wikipedia.org/wiki/Genetics" TargetMode="External"/><Relationship Id="rId1" Type="http://schemas.openxmlformats.org/officeDocument/2006/relationships/slideLayout" Target="../slideLayouts/slideLayout7.xml"/><Relationship Id="rId6" Type="http://schemas.openxmlformats.org/officeDocument/2006/relationships/hyperlink" Target="https://en.wikipedia.org/wiki/Wild-type" TargetMode="External"/><Relationship Id="rId11" Type="http://schemas.openxmlformats.org/officeDocument/2006/relationships/hyperlink" Target="https://en.wikipedia.org/wiki/Edward_B._Lewis" TargetMode="External"/><Relationship Id="rId5" Type="http://schemas.openxmlformats.org/officeDocument/2006/relationships/hyperlink" Target="https://en.wikipedia.org/wiki/Phenotype" TargetMode="External"/><Relationship Id="rId10" Type="http://schemas.openxmlformats.org/officeDocument/2006/relationships/hyperlink" Target="https://en.wikipedia.org/wiki/Geneticist" TargetMode="External"/><Relationship Id="rId4" Type="http://schemas.openxmlformats.org/officeDocument/2006/relationships/hyperlink" Target="https://en.wikipedia.org/wiki/Mutation" TargetMode="External"/><Relationship Id="rId9" Type="http://schemas.openxmlformats.org/officeDocument/2006/relationships/hyperlink" Target="https://en.wikipedia.org/wiki/United_States"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biologydictionary.net/fertilization/"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Genetic_linkage#cite_note-9" TargetMode="External"/><Relationship Id="rId2" Type="http://schemas.openxmlformats.org/officeDocument/2006/relationships/hyperlink" Target="https://en.wikipedia.org/wiki/Newton_Morton" TargetMode="External"/><Relationship Id="rId1" Type="http://schemas.openxmlformats.org/officeDocument/2006/relationships/slideLayout" Target="../slideLayouts/slideLayout7.xml"/><Relationship Id="rId5" Type="http://schemas.openxmlformats.org/officeDocument/2006/relationships/hyperlink" Target="https://en.wikipedia.org/wiki/Pedigree_chart" TargetMode="External"/><Relationship Id="rId4" Type="http://schemas.openxmlformats.org/officeDocument/2006/relationships/hyperlink" Target="https://en.wikipedia.org/wiki/Mendelian_inheritanc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050575"/>
            <a:ext cx="6019800" cy="1015663"/>
          </a:xfrm>
          <a:prstGeom prst="rect">
            <a:avLst/>
          </a:prstGeom>
        </p:spPr>
        <p:txBody>
          <a:bodyPr wrap="square">
            <a:spAutoFit/>
          </a:bodyPr>
          <a:lstStyle/>
          <a:p>
            <a:r>
              <a:rPr lang="en-US" sz="6000" b="1" dirty="0">
                <a:solidFill>
                  <a:srgbClr val="7030A0"/>
                </a:solidFill>
                <a:latin typeface="Times New Roman" panose="02020603050405020304" pitchFamily="18" charset="0"/>
                <a:cs typeface="Times New Roman" panose="02020603050405020304" pitchFamily="18" charset="0"/>
              </a:rPr>
              <a:t>complementation</a:t>
            </a:r>
            <a:r>
              <a:rPr lang="en-US" dirty="0">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3502782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610600" cy="5170646"/>
          </a:xfrm>
          <a:prstGeom prst="rect">
            <a:avLst/>
          </a:prstGeom>
        </p:spPr>
        <p:txBody>
          <a:bodyPr wrap="square">
            <a:spAutoFit/>
          </a:bodyPr>
          <a:lstStyle/>
          <a:p>
            <a:pPr algn="just" fontAlgn="base"/>
            <a:r>
              <a:rPr lang="en-US" sz="2400" dirty="0">
                <a:solidFill>
                  <a:srgbClr val="FF0000"/>
                </a:solidFill>
              </a:rPr>
              <a:t>What statistical method would you use to analyze complex traits? </a:t>
            </a:r>
            <a:r>
              <a:rPr lang="en-US" sz="2400" dirty="0"/>
              <a:t>QTL analysis is particularly helpful, bridging the gap between genes and the phenotypic traits that result from them</a:t>
            </a:r>
            <a:r>
              <a:rPr lang="en-US" sz="2400" dirty="0" smtClean="0"/>
              <a:t>.</a:t>
            </a:r>
          </a:p>
          <a:p>
            <a:pPr algn="just" fontAlgn="base"/>
            <a:r>
              <a:rPr lang="en-US" sz="2400" dirty="0"/>
              <a:t>Quantitative trait locus (QTL) analysis is a statistical method that links two types of information—phenotypic data (trait measurements) and genotypic data (usually molecular markers)—in an attempt to explain the genetic basis of variation in complex traits (Falconer &amp; Mackay, 1996; </a:t>
            </a:r>
            <a:r>
              <a:rPr lang="en-US" sz="2400" dirty="0" err="1"/>
              <a:t>Kearsey</a:t>
            </a:r>
            <a:r>
              <a:rPr lang="en-US" sz="2400" dirty="0"/>
              <a:t>, 1998; Lynch &amp; Walsh, 1998). QTL analysis allows researchers in fields as diverse as agriculture, evolution, and medicine to link certain complex phenotypes to specific regions of chromosomes. The goal of this process is to identify the action, interaction, number, and precise location of these regions.</a:t>
            </a:r>
          </a:p>
          <a:p>
            <a:pPr fontAlgn="base"/>
            <a:endParaRPr lang="en-US" dirty="0"/>
          </a:p>
        </p:txBody>
      </p:sp>
    </p:spTree>
    <p:extLst>
      <p:ext uri="{BB962C8B-B14F-4D97-AF65-F5344CB8AC3E}">
        <p14:creationId xmlns:p14="http://schemas.microsoft.com/office/powerpoint/2010/main" val="1362363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isplaystyle {\begin{aligned}LOD=Z&amp;=\log _{10}{\frac {\mbox{probability of birth sequence with a given linkage value}}{\mbox{probability of birth sequence with no linkage}}}=\log _{10}{\frac {(1-\theta )^{NR}\times \theta ^{R}}{0.5^{(NR+R)}}}\end{aligned}}}"/>
          <p:cNvSpPr>
            <a:spLocks noChangeAspect="1" noChangeArrowheads="1"/>
          </p:cNvSpPr>
          <p:nvPr/>
        </p:nvSpPr>
        <p:spPr bwMode="auto">
          <a:xfrm>
            <a:off x="34925"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isplaystyle {\begin{aligned}LOD=Z&amp;=\log _{10}{\frac {\mbox{probability of birth sequence with a given linkage value}}{\mbox{probability of birth sequence with no linkage}}}=\log _{10}{\frac {(1-\theta )^{NR}\times \theta ^{R}}{0.5^{(NR+R)}}}\end{aligned}}}"/>
          <p:cNvSpPr>
            <a:spLocks noChangeAspect="1" noChangeArrowheads="1"/>
          </p:cNvSpPr>
          <p:nvPr/>
        </p:nvSpPr>
        <p:spPr bwMode="auto">
          <a:xfrm>
            <a:off x="187325"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isplaystyle {\begin{aligned}LOD=Z&amp;=\log _{10}{\frac {\mbox{probability of birth sequence with a given linkage value}}{\mbox{probability of birth sequence with no linkage}}}=\log _{10}{\frac {(1-\theta )^{NR}\times \theta ^{R}}{0.5^{(NR+R)}}}\end{align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displaystyle {\begin{aligned}LOD=Z&amp;=\log _{10}{\frac {\mbox{probability of birth sequence with a given linkage value}}{\mbox{probability of birth sequence with no linkage}}}=\log _{10}{\frac {(1-\theta )^{NR}\times \theta ^{R}}{0.5^{(NR+R)}}}\end{aligned}}}"/>
          <p:cNvSpPr>
            <a:spLocks noChangeAspect="1" noChangeArrowheads="1"/>
          </p:cNvSpPr>
          <p:nvPr/>
        </p:nvSpPr>
        <p:spPr bwMode="auto">
          <a:xfrm>
            <a:off x="339725"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1143000" y="1443841"/>
            <a:ext cx="7010400" cy="452431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QTL mapping strategies</a:t>
            </a:r>
          </a:p>
          <a:p>
            <a:r>
              <a:rPr lang="en-US" sz="2400" b="1"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All </a:t>
            </a:r>
            <a:r>
              <a:rPr lang="en-US" sz="2400" i="1" dirty="0">
                <a:latin typeface="Times New Roman" panose="02020603050405020304" pitchFamily="18" charset="0"/>
                <a:cs typeface="Times New Roman" panose="02020603050405020304" pitchFamily="18" charset="0"/>
              </a:rPr>
              <a:t>marker-based</a:t>
            </a:r>
            <a:r>
              <a:rPr lang="en-US" sz="2400" dirty="0">
                <a:latin typeface="Times New Roman" panose="02020603050405020304" pitchFamily="18" charset="0"/>
                <a:cs typeface="Times New Roman" panose="02020603050405020304" pitchFamily="18" charset="0"/>
              </a:rPr>
              <a:t> mapping experiments have same basic strategy:</a:t>
            </a:r>
          </a:p>
          <a:p>
            <a:r>
              <a:rPr lang="en-US" sz="2400" dirty="0">
                <a:solidFill>
                  <a:srgbClr val="C00000"/>
                </a:solidFill>
                <a:latin typeface="Times New Roman" panose="02020603050405020304" pitchFamily="18" charset="0"/>
                <a:cs typeface="Times New Roman" panose="02020603050405020304" pitchFamily="18" charset="0"/>
              </a:rPr>
              <a:t>Select parents that differ for a trait</a:t>
            </a:r>
          </a:p>
          <a:p>
            <a:r>
              <a:rPr lang="en-US" sz="2400" dirty="0">
                <a:solidFill>
                  <a:srgbClr val="FF0000"/>
                </a:solidFill>
                <a:latin typeface="Times New Roman" panose="02020603050405020304" pitchFamily="18" charset="0"/>
                <a:cs typeface="Times New Roman" panose="02020603050405020304" pitchFamily="18" charset="0"/>
              </a:rPr>
              <a:t>Screen the two parents for polymorphic marker loci</a:t>
            </a:r>
          </a:p>
          <a:p>
            <a:r>
              <a:rPr lang="en-US" sz="2400" dirty="0">
                <a:solidFill>
                  <a:srgbClr val="FF0000"/>
                </a:solidFill>
                <a:latin typeface="Times New Roman" panose="02020603050405020304" pitchFamily="18" charset="0"/>
                <a:cs typeface="Times New Roman" panose="02020603050405020304" pitchFamily="18" charset="0"/>
              </a:rPr>
              <a:t>Generate recombinant inbred lines (can use F2-derived </a:t>
            </a:r>
            <a:r>
              <a:rPr lang="en-US" sz="2400" dirty="0" smtClean="0">
                <a:solidFill>
                  <a:srgbClr val="FF0000"/>
                </a:solidFill>
                <a:latin typeface="Times New Roman" panose="02020603050405020304" pitchFamily="18" charset="0"/>
                <a:cs typeface="Times New Roman" panose="02020603050405020304" pitchFamily="18" charset="0"/>
              </a:rPr>
              <a:t>lines)Phenotype </a:t>
            </a:r>
            <a:r>
              <a:rPr lang="en-US" sz="2400" dirty="0">
                <a:solidFill>
                  <a:srgbClr val="FF0000"/>
                </a:solidFill>
                <a:latin typeface="Times New Roman" panose="02020603050405020304" pitchFamily="18" charset="0"/>
                <a:cs typeface="Times New Roman" panose="02020603050405020304" pitchFamily="18" charset="0"/>
              </a:rPr>
              <a:t>(screen in field)</a:t>
            </a:r>
          </a:p>
          <a:p>
            <a:r>
              <a:rPr lang="en-US" sz="2400" dirty="0">
                <a:solidFill>
                  <a:srgbClr val="FF0000"/>
                </a:solidFill>
                <a:latin typeface="Times New Roman" panose="02020603050405020304" pitchFamily="18" charset="0"/>
                <a:cs typeface="Times New Roman" panose="02020603050405020304" pitchFamily="18" charset="0"/>
              </a:rPr>
              <a:t>Contrast the mean of the MM and mm lines at every marker </a:t>
            </a:r>
            <a:r>
              <a:rPr lang="en-US" sz="2400" dirty="0" smtClean="0">
                <a:solidFill>
                  <a:srgbClr val="FF0000"/>
                </a:solidFill>
                <a:latin typeface="Times New Roman" panose="02020603050405020304" pitchFamily="18" charset="0"/>
                <a:cs typeface="Times New Roman" panose="02020603050405020304" pitchFamily="18" charset="0"/>
              </a:rPr>
              <a:t>locus Declare </a:t>
            </a:r>
            <a:r>
              <a:rPr lang="en-US" sz="2400" dirty="0">
                <a:solidFill>
                  <a:srgbClr val="FF0000"/>
                </a:solidFill>
                <a:latin typeface="Times New Roman" panose="02020603050405020304" pitchFamily="18" charset="0"/>
                <a:cs typeface="Times New Roman" panose="02020603050405020304" pitchFamily="18" charset="0"/>
              </a:rPr>
              <a:t>QTL where (MM-mm) is </a:t>
            </a:r>
            <a:r>
              <a:rPr lang="en-US" sz="2400" dirty="0" smtClean="0">
                <a:solidFill>
                  <a:srgbClr val="FF0000"/>
                </a:solidFill>
                <a:latin typeface="Times New Roman" panose="02020603050405020304" pitchFamily="18" charset="0"/>
                <a:cs typeface="Times New Roman" panose="02020603050405020304" pitchFamily="18" charset="0"/>
              </a:rPr>
              <a:t>greatest.</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72224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90600"/>
            <a:ext cx="8077200" cy="1631216"/>
          </a:xfrm>
          <a:prstGeom prst="rect">
            <a:avLst/>
          </a:prstGeom>
        </p:spPr>
        <p:txBody>
          <a:bodyPr wrap="square">
            <a:spAutoFit/>
          </a:bodyPr>
          <a:lstStyle/>
          <a:p>
            <a:pPr algn="ctr"/>
            <a:r>
              <a:rPr lang="en-US" sz="2000" b="1" dirty="0"/>
              <a:t>What is a gene map?</a:t>
            </a:r>
          </a:p>
          <a:p>
            <a:pPr algn="just"/>
            <a:r>
              <a:rPr lang="en-US" sz="2000" b="1" dirty="0"/>
              <a:t>Gene maps</a:t>
            </a:r>
            <a:r>
              <a:rPr lang="en-US" sz="2000" dirty="0"/>
              <a:t> help describe the spatial arrangement of </a:t>
            </a:r>
            <a:r>
              <a:rPr lang="en-US" sz="2000" b="1" dirty="0"/>
              <a:t>genes</a:t>
            </a:r>
            <a:r>
              <a:rPr lang="en-US" sz="2000" dirty="0"/>
              <a:t> on a chromosome. </a:t>
            </a:r>
            <a:r>
              <a:rPr lang="en-US" sz="2000" b="1" dirty="0"/>
              <a:t>Genes</a:t>
            </a:r>
            <a:r>
              <a:rPr lang="en-US" sz="2000" dirty="0"/>
              <a:t> are designated to a specific location on a chromosome known as the locus and can be used as molecular markers to find the distance between other </a:t>
            </a:r>
            <a:r>
              <a:rPr lang="en-US" sz="2000" b="1" dirty="0"/>
              <a:t>genes</a:t>
            </a:r>
            <a:r>
              <a:rPr lang="en-US" sz="2000" dirty="0"/>
              <a:t> on a chromosome.</a:t>
            </a:r>
          </a:p>
        </p:txBody>
      </p:sp>
      <p:sp>
        <p:nvSpPr>
          <p:cNvPr id="3" name="Rectangle 2"/>
          <p:cNvSpPr/>
          <p:nvPr/>
        </p:nvSpPr>
        <p:spPr>
          <a:xfrm>
            <a:off x="609600" y="2467928"/>
            <a:ext cx="7848600" cy="1938992"/>
          </a:xfrm>
          <a:prstGeom prst="rect">
            <a:avLst/>
          </a:prstGeom>
        </p:spPr>
        <p:txBody>
          <a:bodyPr wrap="square">
            <a:spAutoFit/>
          </a:bodyPr>
          <a:lstStyle/>
          <a:p>
            <a:pPr algn="ctr"/>
            <a:r>
              <a:rPr lang="en-US" sz="2000" b="1" dirty="0"/>
              <a:t>How are gene maps produced?</a:t>
            </a:r>
          </a:p>
          <a:p>
            <a:r>
              <a:rPr lang="en-US" sz="2000" dirty="0"/>
              <a:t>To produce a </a:t>
            </a:r>
            <a:r>
              <a:rPr lang="en-US" sz="2000" b="1" dirty="0"/>
              <a:t>genetic map</a:t>
            </a:r>
            <a:r>
              <a:rPr lang="en-US" sz="2000" dirty="0"/>
              <a:t>, researchers collect blood or tissue samples from members of families in which a certain disease or trait is prevalent. ... DNA markers don't, by themselves, identify the </a:t>
            </a:r>
            <a:r>
              <a:rPr lang="en-US" sz="2000" b="1" dirty="0"/>
              <a:t>gene</a:t>
            </a:r>
            <a:r>
              <a:rPr lang="en-US" sz="2000" dirty="0"/>
              <a:t> responsible for the disease or trait; but they can tell researchers roughly where the </a:t>
            </a:r>
            <a:r>
              <a:rPr lang="en-US" sz="2000" b="1" dirty="0"/>
              <a:t>gene</a:t>
            </a:r>
            <a:r>
              <a:rPr lang="en-US" sz="2000" dirty="0"/>
              <a:t> is on the chromosome.</a:t>
            </a:r>
          </a:p>
        </p:txBody>
      </p:sp>
      <p:sp>
        <p:nvSpPr>
          <p:cNvPr id="4" name="Rectangle 3"/>
          <p:cNvSpPr/>
          <p:nvPr/>
        </p:nvSpPr>
        <p:spPr>
          <a:xfrm>
            <a:off x="609600" y="4306163"/>
            <a:ext cx="7543800" cy="1323439"/>
          </a:xfrm>
          <a:prstGeom prst="rect">
            <a:avLst/>
          </a:prstGeom>
        </p:spPr>
        <p:txBody>
          <a:bodyPr wrap="square">
            <a:spAutoFit/>
          </a:bodyPr>
          <a:lstStyle/>
          <a:p>
            <a:pPr algn="ctr"/>
            <a:r>
              <a:rPr lang="en-US" sz="2000" b="1" dirty="0"/>
              <a:t>Why is Gene mapping important?</a:t>
            </a:r>
          </a:p>
          <a:p>
            <a:r>
              <a:rPr lang="en-US" sz="2000" dirty="0"/>
              <a:t>Genome </a:t>
            </a:r>
            <a:r>
              <a:rPr lang="en-US" sz="2000" b="1" dirty="0"/>
              <a:t>mapping</a:t>
            </a:r>
            <a:r>
              <a:rPr lang="en-US" sz="2000" dirty="0"/>
              <a:t> is an </a:t>
            </a:r>
            <a:r>
              <a:rPr lang="en-US" sz="2000" b="1" dirty="0"/>
              <a:t>important</a:t>
            </a:r>
            <a:r>
              <a:rPr lang="en-US" sz="2000" dirty="0"/>
              <a:t> tool for locating a specific </a:t>
            </a:r>
            <a:r>
              <a:rPr lang="en-US" sz="2000" b="1" dirty="0"/>
              <a:t>gene</a:t>
            </a:r>
            <a:r>
              <a:rPr lang="en-US" sz="2000" dirty="0"/>
              <a:t> to a particular region of a chromosome and to determine its relative distances between </a:t>
            </a:r>
            <a:r>
              <a:rPr lang="en-US" sz="2000" b="1" dirty="0"/>
              <a:t>genes</a:t>
            </a:r>
            <a:r>
              <a:rPr lang="en-US" sz="2000" dirty="0"/>
              <a:t> and molecular markers on the chromosome.</a:t>
            </a:r>
          </a:p>
        </p:txBody>
      </p:sp>
    </p:spTree>
    <p:extLst>
      <p:ext uri="{BB962C8B-B14F-4D97-AF65-F5344CB8AC3E}">
        <p14:creationId xmlns:p14="http://schemas.microsoft.com/office/powerpoint/2010/main" val="628469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1295400"/>
            <a:ext cx="6096000" cy="3785652"/>
          </a:xfrm>
          <a:prstGeom prst="rect">
            <a:avLst/>
          </a:prstGeom>
        </p:spPr>
        <p:txBody>
          <a:bodyPr wrap="square">
            <a:spAutoFit/>
          </a:bodyPr>
          <a:lstStyle/>
          <a:p>
            <a:r>
              <a:rPr lang="en-US" sz="2400" b="1" dirty="0">
                <a:solidFill>
                  <a:srgbClr val="FF0000"/>
                </a:solidFill>
              </a:rPr>
              <a:t>Gene mapping</a:t>
            </a:r>
            <a:r>
              <a:rPr lang="en-US" sz="2400" dirty="0">
                <a:solidFill>
                  <a:srgbClr val="FF0000"/>
                </a:solidFill>
              </a:rPr>
              <a:t> describes the methods used to identify the locus of a </a:t>
            </a:r>
            <a:r>
              <a:rPr lang="en-US" sz="2400" b="1" dirty="0">
                <a:solidFill>
                  <a:srgbClr val="FF0000"/>
                </a:solidFill>
              </a:rPr>
              <a:t>gene</a:t>
            </a:r>
            <a:r>
              <a:rPr lang="en-US" sz="2400" dirty="0">
                <a:solidFill>
                  <a:srgbClr val="FF0000"/>
                </a:solidFill>
              </a:rPr>
              <a:t> and the distances between </a:t>
            </a:r>
            <a:r>
              <a:rPr lang="en-US" sz="2400" b="1" dirty="0">
                <a:solidFill>
                  <a:srgbClr val="FF0000"/>
                </a:solidFill>
              </a:rPr>
              <a:t>genes</a:t>
            </a:r>
            <a:r>
              <a:rPr lang="en-US" sz="2400" dirty="0">
                <a:solidFill>
                  <a:srgbClr val="FF0000"/>
                </a:solidFill>
              </a:rPr>
              <a:t>. </a:t>
            </a:r>
            <a:endParaRPr lang="en-US" sz="2400" dirty="0" smtClean="0">
              <a:solidFill>
                <a:srgbClr val="FF0000"/>
              </a:solidFill>
            </a:endParaRPr>
          </a:p>
          <a:p>
            <a:pPr algn="just"/>
            <a:r>
              <a:rPr lang="en-US" sz="2400" b="1" dirty="0"/>
              <a:t>Genetic mapping</a:t>
            </a:r>
            <a:r>
              <a:rPr lang="en-US" sz="2400" dirty="0"/>
              <a:t> - also called linkage </a:t>
            </a:r>
            <a:r>
              <a:rPr lang="en-US" sz="2400" b="1" dirty="0"/>
              <a:t>mapping</a:t>
            </a:r>
            <a:r>
              <a:rPr lang="en-US" sz="2400" dirty="0"/>
              <a:t> - can offer firm evidence that a disease transmitted from parent to child is linked to one or more </a:t>
            </a:r>
            <a:r>
              <a:rPr lang="en-US" sz="2400" b="1" dirty="0"/>
              <a:t>genes</a:t>
            </a:r>
            <a:r>
              <a:rPr lang="en-US" sz="2400" dirty="0"/>
              <a:t>. </a:t>
            </a:r>
            <a:r>
              <a:rPr lang="en-US" sz="2400" b="1" dirty="0" smtClean="0"/>
              <a:t>Mapping </a:t>
            </a:r>
            <a:r>
              <a:rPr lang="en-US" sz="2400" dirty="0" smtClean="0"/>
              <a:t>also </a:t>
            </a:r>
            <a:r>
              <a:rPr lang="en-US" sz="2400" dirty="0"/>
              <a:t>provides clues about which chromosome contains the </a:t>
            </a:r>
            <a:r>
              <a:rPr lang="en-US" sz="2400" b="1" dirty="0"/>
              <a:t>gene</a:t>
            </a:r>
            <a:r>
              <a:rPr lang="en-US" sz="2400" dirty="0"/>
              <a:t> and precisely where the </a:t>
            </a:r>
            <a:r>
              <a:rPr lang="en-US" sz="2400" b="1" dirty="0"/>
              <a:t>gene</a:t>
            </a:r>
            <a:r>
              <a:rPr lang="en-US" sz="2400" dirty="0"/>
              <a:t> lies on that chromosome.</a:t>
            </a:r>
          </a:p>
        </p:txBody>
      </p:sp>
    </p:spTree>
    <p:extLst>
      <p:ext uri="{BB962C8B-B14F-4D97-AF65-F5344CB8AC3E}">
        <p14:creationId xmlns:p14="http://schemas.microsoft.com/office/powerpoint/2010/main" val="2578028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linkage genetics examp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linkage genetics exampl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4" name="Picture 8" descr="Image result for linkage genetics ex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44" y="2057400"/>
            <a:ext cx="7886456"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348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81000"/>
            <a:ext cx="3505200" cy="5762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748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295400"/>
            <a:ext cx="88392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0"/>
              </a:spcBef>
              <a:buFontTx/>
              <a:buNone/>
            </a:pPr>
            <a:r>
              <a:rPr lang="en-US" altLang="en-US" sz="2000" dirty="0">
                <a:solidFill>
                  <a:srgbClr val="333333"/>
                </a:solidFill>
                <a:latin typeface="q_serif"/>
              </a:rPr>
              <a:t>A</a:t>
            </a:r>
            <a:r>
              <a:rPr lang="en-US" altLang="en-US" sz="2000" dirty="0">
                <a:solidFill>
                  <a:srgbClr val="333333"/>
                </a:solidFill>
              </a:rPr>
              <a:t>  </a:t>
            </a:r>
            <a:r>
              <a:rPr lang="en-US" altLang="en-US" sz="2000" b="1" dirty="0">
                <a:solidFill>
                  <a:srgbClr val="333333"/>
                </a:solidFill>
                <a:latin typeface="q_serif"/>
              </a:rPr>
              <a:t>Dyad</a:t>
            </a:r>
            <a:r>
              <a:rPr lang="en-US" altLang="en-US" sz="2000" b="1" dirty="0">
                <a:solidFill>
                  <a:srgbClr val="333333"/>
                </a:solidFill>
              </a:rPr>
              <a:t> </a:t>
            </a:r>
            <a:r>
              <a:rPr lang="en-US" altLang="en-US" sz="2000" dirty="0">
                <a:solidFill>
                  <a:srgbClr val="333333"/>
                </a:solidFill>
                <a:latin typeface="q_serif"/>
              </a:rPr>
              <a:t>is a replicated chromosome having two sister chromatids.</a:t>
            </a:r>
            <a:endParaRPr lang="en-US" altLang="en-US" sz="2000" dirty="0">
              <a:latin typeface="Arial" pitchFamily="34" charset="0"/>
            </a:endParaRPr>
          </a:p>
          <a:p>
            <a:pPr algn="just">
              <a:spcBef>
                <a:spcPct val="0"/>
              </a:spcBef>
              <a:buFontTx/>
              <a:buNone/>
            </a:pPr>
            <a:r>
              <a:rPr lang="en-US" altLang="en-US" sz="2000" dirty="0">
                <a:solidFill>
                  <a:srgbClr val="333333"/>
                </a:solidFill>
                <a:latin typeface="q_serif"/>
              </a:rPr>
              <a:t>  </a:t>
            </a:r>
            <a:endParaRPr lang="en-US" altLang="en-US" sz="2000" dirty="0">
              <a:latin typeface="Arial" pitchFamily="34" charset="0"/>
            </a:endParaRPr>
          </a:p>
          <a:p>
            <a:pPr algn="just">
              <a:spcBef>
                <a:spcPct val="0"/>
              </a:spcBef>
              <a:buFontTx/>
              <a:buNone/>
            </a:pPr>
            <a:r>
              <a:rPr lang="en-US" altLang="en-US" sz="2000" dirty="0">
                <a:solidFill>
                  <a:srgbClr val="333333"/>
                </a:solidFill>
                <a:latin typeface="q_serif"/>
              </a:rPr>
              <a:t>A</a:t>
            </a:r>
            <a:r>
              <a:rPr lang="en-US" altLang="en-US" sz="2000" dirty="0">
                <a:solidFill>
                  <a:srgbClr val="333333"/>
                </a:solidFill>
              </a:rPr>
              <a:t> </a:t>
            </a:r>
            <a:r>
              <a:rPr lang="en-US" altLang="en-US" sz="2000" b="1" dirty="0">
                <a:solidFill>
                  <a:srgbClr val="333333"/>
                </a:solidFill>
                <a:latin typeface="q_serif"/>
              </a:rPr>
              <a:t>Tetrad,</a:t>
            </a:r>
            <a:r>
              <a:rPr lang="en-US" altLang="en-US" sz="2000" b="1" dirty="0">
                <a:solidFill>
                  <a:srgbClr val="333333"/>
                </a:solidFill>
              </a:rPr>
              <a:t> </a:t>
            </a:r>
            <a:r>
              <a:rPr lang="en-US" altLang="en-US" sz="2000" dirty="0">
                <a:solidFill>
                  <a:srgbClr val="333333"/>
                </a:solidFill>
                <a:latin typeface="q_serif"/>
              </a:rPr>
              <a:t>also known as</a:t>
            </a:r>
            <a:r>
              <a:rPr lang="en-US" altLang="en-US" sz="2000" dirty="0">
                <a:solidFill>
                  <a:srgbClr val="333333"/>
                </a:solidFill>
              </a:rPr>
              <a:t> </a:t>
            </a:r>
            <a:r>
              <a:rPr lang="en-US" altLang="en-US" sz="2000" b="1" dirty="0">
                <a:solidFill>
                  <a:srgbClr val="333333"/>
                </a:solidFill>
                <a:latin typeface="q_serif"/>
              </a:rPr>
              <a:t>Bivalent Chromosome</a:t>
            </a:r>
            <a:r>
              <a:rPr lang="en-US" altLang="en-US" sz="2000" b="1" dirty="0">
                <a:solidFill>
                  <a:srgbClr val="333333"/>
                </a:solidFill>
              </a:rPr>
              <a:t> </a:t>
            </a:r>
            <a:r>
              <a:rPr lang="en-US" altLang="en-US" sz="2000" dirty="0">
                <a:solidFill>
                  <a:srgbClr val="333333"/>
                </a:solidFill>
                <a:latin typeface="q_serif"/>
              </a:rPr>
              <a:t>is a pair of replicated chromosome (where both chromosomes are homologous) temporarily joined to each other as a result of crossing over forming </a:t>
            </a:r>
            <a:r>
              <a:rPr lang="en-US" altLang="en-US" sz="2000" dirty="0" err="1">
                <a:solidFill>
                  <a:srgbClr val="333333"/>
                </a:solidFill>
                <a:latin typeface="q_serif"/>
              </a:rPr>
              <a:t>chaismata</a:t>
            </a:r>
            <a:r>
              <a:rPr lang="en-US" altLang="en-US" sz="2000" dirty="0">
                <a:solidFill>
                  <a:srgbClr val="333333"/>
                </a:solidFill>
                <a:latin typeface="q_serif"/>
              </a:rPr>
              <a:t> at the points where crossing over occurs.</a:t>
            </a:r>
          </a:p>
          <a:p>
            <a:pPr algn="just">
              <a:spcBef>
                <a:spcPct val="0"/>
              </a:spcBef>
              <a:buFontTx/>
              <a:buNone/>
            </a:pPr>
            <a:r>
              <a:rPr lang="en-US" altLang="en-US" sz="2000" b="1" dirty="0">
                <a:latin typeface="Arial" pitchFamily="34" charset="0"/>
              </a:rPr>
              <a:t>Crossing over occurs</a:t>
            </a:r>
            <a:r>
              <a:rPr lang="en-US" altLang="en-US" sz="2000" dirty="0">
                <a:latin typeface="Arial" pitchFamily="34" charset="0"/>
              </a:rPr>
              <a:t> between prophase 1 and metaphase 1 and is the process where homologous chromosomes pair up with each other and exchange different segments of their genetic material to form recombinant chromosomes. It can also happen during mitotic division, which may result in loss of </a:t>
            </a:r>
            <a:r>
              <a:rPr lang="en-US" altLang="en-US" sz="2000" dirty="0" err="1">
                <a:latin typeface="Arial" pitchFamily="34" charset="0"/>
              </a:rPr>
              <a:t>heterozygosity</a:t>
            </a:r>
            <a:r>
              <a:rPr lang="en-US" altLang="en-US" sz="2000" dirty="0">
                <a:latin typeface="Arial" pitchFamily="34" charset="0"/>
              </a:rPr>
              <a:t>.</a:t>
            </a:r>
            <a:endParaRPr lang="en-US" altLang="en-US" sz="2000" dirty="0">
              <a:solidFill>
                <a:srgbClr val="333333"/>
              </a:solidFill>
              <a:latin typeface="q_serif"/>
            </a:endParaRPr>
          </a:p>
        </p:txBody>
      </p:sp>
    </p:spTree>
    <p:extLst>
      <p:ext uri="{BB962C8B-B14F-4D97-AF65-F5344CB8AC3E}">
        <p14:creationId xmlns:p14="http://schemas.microsoft.com/office/powerpoint/2010/main" val="3909885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474345"/>
            <a:ext cx="6858000" cy="489364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Genetic screen</a:t>
            </a:r>
          </a:p>
          <a:p>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hlinkClick r:id="rId2" tooltip="Positional cloning"/>
              </a:rPr>
              <a:t>Positional </a:t>
            </a:r>
            <a:r>
              <a:rPr lang="en-US" sz="2400" dirty="0" smtClean="0">
                <a:latin typeface="Times New Roman" panose="02020603050405020304" pitchFamily="18" charset="0"/>
                <a:cs typeface="Times New Roman" panose="02020603050405020304" pitchFamily="18" charset="0"/>
                <a:hlinkClick r:id="rId2" tooltip="Positional cloning"/>
              </a:rPr>
              <a:t>cloning</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genetic screen</a:t>
            </a:r>
            <a:r>
              <a:rPr lang="en-US" sz="2400" dirty="0">
                <a:latin typeface="Times New Roman" panose="02020603050405020304" pitchFamily="18" charset="0"/>
                <a:cs typeface="Times New Roman" panose="02020603050405020304" pitchFamily="18" charset="0"/>
              </a:rPr>
              <a:t> or </a:t>
            </a:r>
            <a:r>
              <a:rPr lang="en-US" sz="2400" b="1" dirty="0">
                <a:latin typeface="Times New Roman" panose="02020603050405020304" pitchFamily="18" charset="0"/>
                <a:cs typeface="Times New Roman" panose="02020603050405020304" pitchFamily="18" charset="0"/>
              </a:rPr>
              <a:t>mutagenesis screen</a:t>
            </a:r>
            <a:r>
              <a:rPr lang="en-US" sz="2400" dirty="0">
                <a:latin typeface="Times New Roman" panose="02020603050405020304" pitchFamily="18" charset="0"/>
                <a:cs typeface="Times New Roman" panose="02020603050405020304" pitchFamily="18" charset="0"/>
              </a:rPr>
              <a:t> is an experimental technique used to identify and select for individuals who possess a </a:t>
            </a:r>
            <a:r>
              <a:rPr lang="en-US" sz="2400" dirty="0">
                <a:latin typeface="Times New Roman" panose="02020603050405020304" pitchFamily="18" charset="0"/>
                <a:cs typeface="Times New Roman" panose="02020603050405020304" pitchFamily="18" charset="0"/>
                <a:hlinkClick r:id="rId3" tooltip="Phenotype"/>
              </a:rPr>
              <a:t>phenotype</a:t>
            </a:r>
            <a:r>
              <a:rPr lang="en-US" sz="2400" dirty="0">
                <a:latin typeface="Times New Roman" panose="02020603050405020304" pitchFamily="18" charset="0"/>
                <a:cs typeface="Times New Roman" panose="02020603050405020304" pitchFamily="18" charset="0"/>
              </a:rPr>
              <a:t> of interest in a mutagenized population.</a:t>
            </a:r>
            <a:r>
              <a:rPr lang="en-US" sz="2400" baseline="30000" dirty="0">
                <a:latin typeface="Times New Roman" panose="02020603050405020304" pitchFamily="18" charset="0"/>
                <a:cs typeface="Times New Roman" panose="02020603050405020304" pitchFamily="18" charset="0"/>
                <a:hlinkClick r:id="rId4"/>
              </a:rPr>
              <a:t>[1]</a:t>
            </a:r>
            <a:r>
              <a:rPr lang="en-US" sz="2400" dirty="0">
                <a:latin typeface="Times New Roman" panose="02020603050405020304" pitchFamily="18" charset="0"/>
                <a:cs typeface="Times New Roman" panose="02020603050405020304" pitchFamily="18" charset="0"/>
              </a:rPr>
              <a:t> Hence a genetic screen is a type of </a:t>
            </a:r>
            <a:r>
              <a:rPr lang="en-US" sz="2400" dirty="0">
                <a:latin typeface="Times New Roman" panose="02020603050405020304" pitchFamily="18" charset="0"/>
                <a:cs typeface="Times New Roman" panose="02020603050405020304" pitchFamily="18" charset="0"/>
                <a:hlinkClick r:id="rId5" tooltip="Phenotypic screen"/>
              </a:rPr>
              <a:t>phenotypic screen</a:t>
            </a:r>
            <a:r>
              <a:rPr lang="en-US" sz="2400" dirty="0">
                <a:latin typeface="Times New Roman" panose="02020603050405020304" pitchFamily="18" charset="0"/>
                <a:cs typeface="Times New Roman" panose="02020603050405020304" pitchFamily="18" charset="0"/>
              </a:rPr>
              <a:t>. Genetic screens can provide important information on </a:t>
            </a:r>
            <a:r>
              <a:rPr lang="en-US" sz="2400" dirty="0">
                <a:latin typeface="Times New Roman" panose="02020603050405020304" pitchFamily="18" charset="0"/>
                <a:cs typeface="Times New Roman" panose="02020603050405020304" pitchFamily="18" charset="0"/>
                <a:hlinkClick r:id="rId6" tooltip="Gene"/>
              </a:rPr>
              <a:t>gene</a:t>
            </a:r>
            <a:r>
              <a:rPr lang="en-US" sz="2400" dirty="0">
                <a:latin typeface="Times New Roman" panose="02020603050405020304" pitchFamily="18" charset="0"/>
                <a:cs typeface="Times New Roman" panose="02020603050405020304" pitchFamily="18" charset="0"/>
              </a:rPr>
              <a:t> function as well as the molecular events that underlie a biological process or pathway. While </a:t>
            </a:r>
            <a:r>
              <a:rPr lang="en-US" sz="2400" dirty="0">
                <a:latin typeface="Times New Roman" panose="02020603050405020304" pitchFamily="18" charset="0"/>
                <a:cs typeface="Times New Roman" panose="02020603050405020304" pitchFamily="18" charset="0"/>
                <a:hlinkClick r:id="rId7" tooltip="Genome project"/>
              </a:rPr>
              <a:t>genome projects</a:t>
            </a:r>
            <a:r>
              <a:rPr lang="en-US" sz="2400" dirty="0">
                <a:latin typeface="Times New Roman" panose="02020603050405020304" pitchFamily="18" charset="0"/>
                <a:cs typeface="Times New Roman" panose="02020603050405020304" pitchFamily="18" charset="0"/>
              </a:rPr>
              <a:t> have identified an extensive inventory of genes in many different organisms, genetic screens can provide valuable insight as to how those genes </a:t>
            </a:r>
            <a:r>
              <a:rPr lang="en-US" sz="2400" dirty="0" smtClean="0">
                <a:latin typeface="Times New Roman" panose="02020603050405020304" pitchFamily="18" charset="0"/>
                <a:cs typeface="Times New Roman" panose="02020603050405020304" pitchFamily="18" charset="0"/>
              </a:rPr>
              <a:t>function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7033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1" y="1295400"/>
            <a:ext cx="6934200" cy="4401205"/>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Gene </a:t>
            </a:r>
            <a:r>
              <a:rPr lang="en-US" sz="2000" b="1" dirty="0" smtClean="0">
                <a:latin typeface="Times New Roman" panose="02020603050405020304" pitchFamily="18" charset="0"/>
                <a:cs typeface="Times New Roman" panose="02020603050405020304" pitchFamily="18" charset="0"/>
              </a:rPr>
              <a:t>mapping</a:t>
            </a:r>
          </a:p>
          <a:p>
            <a:r>
              <a:rPr lang="en-US" sz="2000" dirty="0"/>
              <a:t>The first steps of building a genetic map are the development of </a:t>
            </a:r>
            <a:r>
              <a:rPr lang="en-US" sz="2000" dirty="0">
                <a:hlinkClick r:id="rId2" tooltip="Genetic marker"/>
              </a:rPr>
              <a:t>genetic markers</a:t>
            </a:r>
            <a:r>
              <a:rPr lang="en-US" sz="2000" dirty="0"/>
              <a:t> and a mapping population. The closer two markers are on the chromosome, the more likely they are to be passed on to the next generation together. Therefore, the "co-segregation" patterns of all markers can be used to reconstruct their order. With this in mind, the genotypes of each genetic marker are recorded for both parents and each individual in the following generations. The quality of the genetic maps is largely dependent upon these factors: the number of genetic markers on the map and the size of the mapping population. The two factors are interlinked, as a larger mapping population could increase the "resolution" of the map and prevent the map being "saturated".</a:t>
            </a:r>
            <a:endParaRPr lang="en-US" sz="2000" b="1" dirty="0"/>
          </a:p>
        </p:txBody>
      </p:sp>
    </p:spTree>
    <p:extLst>
      <p:ext uri="{BB962C8B-B14F-4D97-AF65-F5344CB8AC3E}">
        <p14:creationId xmlns:p14="http://schemas.microsoft.com/office/powerpoint/2010/main" val="140675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8686800" cy="6370975"/>
          </a:xfrm>
          <a:prstGeom prst="rect">
            <a:avLst/>
          </a:prstGeom>
        </p:spPr>
        <p:txBody>
          <a:bodyPr wrap="square">
            <a:spAutoFit/>
          </a:bodyPr>
          <a:lstStyle/>
          <a:p>
            <a:pPr algn="ctr"/>
            <a:r>
              <a:rPr lang="en-US" sz="2400" b="1" dirty="0" smtClean="0">
                <a:latin typeface="Times New Roman" panose="02020603050405020304" pitchFamily="18" charset="0"/>
                <a:cs typeface="Times New Roman" panose="02020603050405020304" pitchFamily="18" charset="0"/>
              </a:rPr>
              <a:t>Physical mapping</a:t>
            </a:r>
            <a:endParaRPr lang="en-US" sz="2400" b="1" dirty="0">
              <a:latin typeface="Times New Roman" panose="02020603050405020304" pitchFamily="18" charset="0"/>
              <a:cs typeface="Times New Roman" panose="02020603050405020304" pitchFamily="18" charset="0"/>
            </a:endParaRPr>
          </a:p>
          <a:p>
            <a:pPr algn="just"/>
            <a:r>
              <a:rPr lang="en-US" sz="2400" dirty="0"/>
              <a:t>Since actual base-pair distances are generally hard or impossible to directly measure, physical maps are actually constructed by first shattering the genome into hierarchically smaller pieces. By characterizing each single piece and assembling back together, the overlapping path or "tiling path" of these small fragments would allow researchers to infer physical distances between genomic features. The fragmentation of the genome can be achieved by </a:t>
            </a:r>
            <a:r>
              <a:rPr lang="en-US" sz="2400" dirty="0">
                <a:hlinkClick r:id="rId2" tooltip="Restriction enzyme"/>
              </a:rPr>
              <a:t>restriction enzyme</a:t>
            </a:r>
            <a:r>
              <a:rPr lang="en-US" sz="2400" dirty="0"/>
              <a:t> cutting or by physically shattering the genome by processes like sonication. Once cut, the DNA fragments are separated by </a:t>
            </a:r>
            <a:r>
              <a:rPr lang="en-US" sz="2400" dirty="0">
                <a:hlinkClick r:id="rId3" tooltip="Electrophoresis"/>
              </a:rPr>
              <a:t>electrophoresis</a:t>
            </a:r>
            <a:r>
              <a:rPr lang="en-US" sz="2400" dirty="0"/>
              <a:t>. The resulting pattern of DNA migration (i.e. its </a:t>
            </a:r>
            <a:r>
              <a:rPr lang="en-US" sz="2400" dirty="0">
                <a:hlinkClick r:id="rId4" tooltip="Genetic fingerprint"/>
              </a:rPr>
              <a:t>genetic fingerprint</a:t>
            </a:r>
            <a:r>
              <a:rPr lang="en-US" sz="2400" dirty="0"/>
              <a:t>) is used to identify what stretch of DNA is in the </a:t>
            </a:r>
            <a:r>
              <a:rPr lang="en-US" sz="2400" dirty="0">
                <a:hlinkClick r:id="rId5" tooltip="Clone (genetics)"/>
              </a:rPr>
              <a:t>clone</a:t>
            </a:r>
            <a:r>
              <a:rPr lang="en-US" sz="2400" dirty="0"/>
              <a:t>. By analyzing the fingerprints, </a:t>
            </a:r>
            <a:r>
              <a:rPr lang="en-US" sz="2400" dirty="0" err="1">
                <a:hlinkClick r:id="rId6" tooltip="Contig"/>
              </a:rPr>
              <a:t>contigs</a:t>
            </a:r>
            <a:r>
              <a:rPr lang="en-US" sz="2400" dirty="0"/>
              <a:t> are assembled by automated (FPC) or manual means (pathfinders) into overlapping DNA stretches. Now a good choice of clones can be made to efficiently sequence the clones to determine the DNA sequence of the organism under study.</a:t>
            </a:r>
          </a:p>
        </p:txBody>
      </p:sp>
    </p:spTree>
    <p:extLst>
      <p:ext uri="{BB962C8B-B14F-4D97-AF65-F5344CB8AC3E}">
        <p14:creationId xmlns:p14="http://schemas.microsoft.com/office/powerpoint/2010/main" val="194109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418" y="304800"/>
            <a:ext cx="8859982" cy="6001643"/>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hlinkClick r:id="rId2" tooltip="Genetics"/>
              </a:rPr>
              <a:t>genetics</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complementation</a:t>
            </a:r>
            <a:r>
              <a:rPr lang="en-US" sz="2400" dirty="0">
                <a:latin typeface="Times New Roman" panose="02020603050405020304" pitchFamily="18" charset="0"/>
                <a:cs typeface="Times New Roman" panose="02020603050405020304" pitchFamily="18" charset="0"/>
              </a:rPr>
              <a:t> occurs when two </a:t>
            </a:r>
            <a:r>
              <a:rPr lang="en-US" sz="2400" dirty="0">
                <a:latin typeface="Times New Roman" panose="02020603050405020304" pitchFamily="18" charset="0"/>
                <a:cs typeface="Times New Roman" panose="02020603050405020304" pitchFamily="18" charset="0"/>
                <a:hlinkClick r:id="rId3" tooltip="Strain (biology)"/>
              </a:rPr>
              <a:t>strains</a:t>
            </a:r>
            <a:r>
              <a:rPr lang="en-US" sz="2400" dirty="0">
                <a:latin typeface="Times New Roman" panose="02020603050405020304" pitchFamily="18" charset="0"/>
                <a:cs typeface="Times New Roman" panose="02020603050405020304" pitchFamily="18" charset="0"/>
              </a:rPr>
              <a:t> of an organism with different homozygous recessive </a:t>
            </a:r>
            <a:r>
              <a:rPr lang="en-US" sz="2400" dirty="0">
                <a:latin typeface="Times New Roman" panose="02020603050405020304" pitchFamily="18" charset="0"/>
                <a:cs typeface="Times New Roman" panose="02020603050405020304" pitchFamily="18" charset="0"/>
                <a:hlinkClick r:id="rId4" tooltip="Mutation"/>
              </a:rPr>
              <a:t>mutations</a:t>
            </a:r>
            <a:r>
              <a:rPr lang="en-US" sz="2400" dirty="0">
                <a:latin typeface="Times New Roman" panose="02020603050405020304" pitchFamily="18" charset="0"/>
                <a:cs typeface="Times New Roman" panose="02020603050405020304" pitchFamily="18" charset="0"/>
              </a:rPr>
              <a:t> that produce the same mutant </a:t>
            </a:r>
            <a:r>
              <a:rPr lang="en-US" sz="2400" dirty="0">
                <a:latin typeface="Times New Roman" panose="02020603050405020304" pitchFamily="18" charset="0"/>
                <a:cs typeface="Times New Roman" panose="02020603050405020304" pitchFamily="18" charset="0"/>
                <a:hlinkClick r:id="rId5" tooltip="Phenotype"/>
              </a:rPr>
              <a:t>phenotype</a:t>
            </a:r>
            <a:r>
              <a:rPr lang="en-US" sz="2400" dirty="0">
                <a:latin typeface="Times New Roman" panose="02020603050405020304" pitchFamily="18" charset="0"/>
                <a:cs typeface="Times New Roman" panose="02020603050405020304" pitchFamily="18" charset="0"/>
              </a:rPr>
              <a:t> (for example, a change in wing structure in flies) produce offspring with the </a:t>
            </a:r>
            <a:r>
              <a:rPr lang="en-US" sz="2400" dirty="0">
                <a:latin typeface="Times New Roman" panose="02020603050405020304" pitchFamily="18" charset="0"/>
                <a:cs typeface="Times New Roman" panose="02020603050405020304" pitchFamily="18" charset="0"/>
                <a:hlinkClick r:id="rId6" tooltip="Wild-type"/>
              </a:rPr>
              <a:t>wild-type</a:t>
            </a:r>
            <a:r>
              <a:rPr lang="en-US" sz="2400" dirty="0">
                <a:latin typeface="Times New Roman" panose="02020603050405020304" pitchFamily="18" charset="0"/>
                <a:cs typeface="Times New Roman" panose="02020603050405020304" pitchFamily="18" charset="0"/>
              </a:rPr>
              <a:t> phenotype when mated or crossed. Complementation will occur only if the mutations are in different genes. In this case, each strain's genome supplies the wild-type </a:t>
            </a:r>
            <a:r>
              <a:rPr lang="en-US" sz="2400" dirty="0">
                <a:latin typeface="Times New Roman" panose="02020603050405020304" pitchFamily="18" charset="0"/>
                <a:cs typeface="Times New Roman" panose="02020603050405020304" pitchFamily="18" charset="0"/>
                <a:hlinkClick r:id="rId7" tooltip="Allele"/>
              </a:rPr>
              <a:t>allele</a:t>
            </a:r>
            <a:r>
              <a:rPr lang="en-US" sz="2400" dirty="0">
                <a:latin typeface="Times New Roman" panose="02020603050405020304" pitchFamily="18" charset="0"/>
                <a:cs typeface="Times New Roman" panose="02020603050405020304" pitchFamily="18" charset="0"/>
              </a:rPr>
              <a:t> to "complement" the mutated allele of the other strain's genome. Since the mutations are recessive, the offspring will display the wild-type phenotype. </a:t>
            </a:r>
            <a:r>
              <a:rPr lang="en-US" sz="2400" b="1" dirty="0">
                <a:solidFill>
                  <a:srgbClr val="FF0000"/>
                </a:solidFill>
                <a:latin typeface="Times New Roman" panose="02020603050405020304" pitchFamily="18" charset="0"/>
                <a:cs typeface="Times New Roman" panose="02020603050405020304" pitchFamily="18" charset="0"/>
              </a:rPr>
              <a:t>A complementation test (sometimes called a "</a:t>
            </a:r>
            <a:r>
              <a:rPr lang="en-US" sz="2400" b="1" dirty="0">
                <a:solidFill>
                  <a:srgbClr val="FF0000"/>
                </a:solidFill>
                <a:latin typeface="Times New Roman" panose="02020603050405020304" pitchFamily="18" charset="0"/>
                <a:cs typeface="Times New Roman" panose="02020603050405020304" pitchFamily="18" charset="0"/>
                <a:hlinkClick r:id="rId8" tooltip="Cistron"/>
              </a:rPr>
              <a:t>cis-trans</a:t>
            </a:r>
            <a:r>
              <a:rPr lang="en-US" sz="2400" b="1" dirty="0">
                <a:solidFill>
                  <a:srgbClr val="FF0000"/>
                </a:solidFill>
                <a:latin typeface="Times New Roman" panose="02020603050405020304" pitchFamily="18" charset="0"/>
                <a:cs typeface="Times New Roman" panose="02020603050405020304" pitchFamily="18" charset="0"/>
              </a:rPr>
              <a:t>" test) can be used to test whether the mutations in two strains are in different genes. Complementation will not occur if the mutations are in the same gene. </a:t>
            </a:r>
            <a:r>
              <a:rPr lang="en-US" sz="2400" dirty="0">
                <a:latin typeface="Times New Roman" panose="02020603050405020304" pitchFamily="18" charset="0"/>
                <a:cs typeface="Times New Roman" panose="02020603050405020304" pitchFamily="18" charset="0"/>
              </a:rPr>
              <a:t>The convenience and essence of this test is that the mutations that produce a phenotype can be assigned to different genes without the exact knowledge of what the gene product is doing on a molecular level. The complementation test was developed by </a:t>
            </a:r>
            <a:r>
              <a:rPr lang="en-US" sz="2400" dirty="0">
                <a:latin typeface="Times New Roman" panose="02020603050405020304" pitchFamily="18" charset="0"/>
                <a:cs typeface="Times New Roman" panose="02020603050405020304" pitchFamily="18" charset="0"/>
                <a:hlinkClick r:id="rId9" tooltip="United States"/>
              </a:rPr>
              <a:t>American</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hlinkClick r:id="rId10" tooltip="Geneticist"/>
              </a:rPr>
              <a:t>geneticist</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hlinkClick r:id="rId11" tooltip="Edward B. Lewis"/>
              </a:rPr>
              <a:t>Edward B. Lewis</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60272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ene mapp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33400"/>
            <a:ext cx="6934200"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104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600200"/>
            <a:ext cx="7086600" cy="4031873"/>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Genetic maps </a:t>
            </a:r>
            <a:r>
              <a:rPr lang="en-US" sz="3200" dirty="0">
                <a:latin typeface="Times New Roman" panose="02020603050405020304" pitchFamily="18" charset="0"/>
                <a:cs typeface="Times New Roman" panose="02020603050405020304" pitchFamily="18" charset="0"/>
              </a:rPr>
              <a:t>depict relative positions of loci based on the degree of recombination. This approach studies the inheritance/assortment of traits by genetic analysis. </a:t>
            </a:r>
            <a:r>
              <a:rPr lang="en-US" sz="3200" b="1" dirty="0">
                <a:latin typeface="Times New Roman" panose="02020603050405020304" pitchFamily="18" charset="0"/>
                <a:cs typeface="Times New Roman" panose="02020603050405020304" pitchFamily="18" charset="0"/>
              </a:rPr>
              <a:t>Physical maps </a:t>
            </a:r>
            <a:r>
              <a:rPr lang="en-US" sz="3200" dirty="0">
                <a:latin typeface="Times New Roman" panose="02020603050405020304" pitchFamily="18" charset="0"/>
                <a:cs typeface="Times New Roman" panose="02020603050405020304" pitchFamily="18" charset="0"/>
              </a:rPr>
              <a:t>show the actual (physical) distance between loci (in nucleotides). This approach applies techniques of molecular biology.</a:t>
            </a:r>
          </a:p>
        </p:txBody>
      </p:sp>
    </p:spTree>
    <p:extLst>
      <p:ext uri="{BB962C8B-B14F-4D97-AF65-F5344CB8AC3E}">
        <p14:creationId xmlns:p14="http://schemas.microsoft.com/office/powerpoint/2010/main" val="1292591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1305342"/>
            <a:ext cx="5943600" cy="3785652"/>
          </a:xfrm>
          <a:prstGeom prst="rect">
            <a:avLst/>
          </a:prstGeom>
        </p:spPr>
        <p:txBody>
          <a:bodyPr wrap="square">
            <a:spAutoFit/>
          </a:bodyPr>
          <a:lstStyle/>
          <a:p>
            <a:pPr algn="ctr"/>
            <a:r>
              <a:rPr lang="en-US" sz="2000" b="1" dirty="0" smtClean="0">
                <a:latin typeface="Times New Roman" panose="02020603050405020304" pitchFamily="18" charset="0"/>
                <a:cs typeface="Times New Roman" panose="02020603050405020304" pitchFamily="18" charset="0"/>
              </a:rPr>
              <a:t>              Genome sequencing</a:t>
            </a:r>
            <a:endParaRPr lang="en-US" sz="2000" b="1"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Genome sequencing is sometimes mistakenly referred to as "</a:t>
            </a:r>
            <a:r>
              <a:rPr lang="en-US" sz="2000" dirty="0">
                <a:solidFill>
                  <a:srgbClr val="FF0000"/>
                </a:solidFill>
                <a:latin typeface="Times New Roman" panose="02020603050405020304" pitchFamily="18" charset="0"/>
                <a:cs typeface="Times New Roman" panose="02020603050405020304" pitchFamily="18" charset="0"/>
              </a:rPr>
              <a:t>genome mapping</a:t>
            </a:r>
            <a:r>
              <a:rPr lang="en-US" sz="2000" dirty="0">
                <a:latin typeface="Times New Roman" panose="02020603050405020304" pitchFamily="18" charset="0"/>
                <a:cs typeface="Times New Roman" panose="02020603050405020304" pitchFamily="18" charset="0"/>
              </a:rPr>
              <a:t>" by non-biologists. The process of "shotgun sequencing" resembles the process of physical mapping: it shatters the genome into small fragments, characterizes each fragment, then puts them back together (more recent sequencing technologies are drastically different). While the scope, purpose and process are totally different, a genome assembly can be viewed as the "ultimate" form of physical map, in that it provides in a much better way all the information that a traditional physical map can offer.</a:t>
            </a:r>
          </a:p>
        </p:txBody>
      </p:sp>
    </p:spTree>
    <p:extLst>
      <p:ext uri="{BB962C8B-B14F-4D97-AF65-F5344CB8AC3E}">
        <p14:creationId xmlns:p14="http://schemas.microsoft.com/office/powerpoint/2010/main" val="224338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genome sequencing pro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09600"/>
            <a:ext cx="7772400" cy="582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729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dna sequencing metho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219200"/>
            <a:ext cx="8594481" cy="3943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421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p:cNvPicPr>
            <a:picLocks noChangeAspect="1" noChangeArrowheads="1"/>
          </p:cNvPicPr>
          <p:nvPr/>
        </p:nvPicPr>
        <p:blipFill>
          <a:blip r:embed="rId2"/>
          <a:srcRect/>
          <a:stretch>
            <a:fillRect/>
          </a:stretch>
        </p:blipFill>
        <p:spPr bwMode="auto">
          <a:xfrm>
            <a:off x="2057400" y="914400"/>
            <a:ext cx="5105400" cy="4866619"/>
          </a:xfrm>
          <a:prstGeom prst="rect">
            <a:avLst/>
          </a:prstGeom>
          <a:noFill/>
        </p:spPr>
      </p:pic>
    </p:spTree>
    <p:extLst>
      <p:ext uri="{BB962C8B-B14F-4D97-AF65-F5344CB8AC3E}">
        <p14:creationId xmlns:p14="http://schemas.microsoft.com/office/powerpoint/2010/main" val="2920421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Related image"/>
          <p:cNvPicPr>
            <a:picLocks noChangeAspect="1" noChangeArrowheads="1"/>
          </p:cNvPicPr>
          <p:nvPr/>
        </p:nvPicPr>
        <p:blipFill>
          <a:blip r:embed="rId2"/>
          <a:srcRect/>
          <a:stretch>
            <a:fillRect/>
          </a:stretch>
        </p:blipFill>
        <p:spPr bwMode="auto">
          <a:xfrm>
            <a:off x="685800" y="533400"/>
            <a:ext cx="7924799" cy="5943600"/>
          </a:xfrm>
          <a:prstGeom prst="rect">
            <a:avLst/>
          </a:prstGeom>
          <a:noFill/>
        </p:spPr>
      </p:pic>
    </p:spTree>
    <p:extLst>
      <p:ext uri="{BB962C8B-B14F-4D97-AF65-F5344CB8AC3E}">
        <p14:creationId xmlns:p14="http://schemas.microsoft.com/office/powerpoint/2010/main" val="2714900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aplodiplobiontic life cycle of S. Cerevisiae"/>
          <p:cNvPicPr>
            <a:picLocks noChangeAspect="1" noChangeArrowheads="1"/>
          </p:cNvPicPr>
          <p:nvPr/>
        </p:nvPicPr>
        <p:blipFill>
          <a:blip r:embed="rId2"/>
          <a:srcRect/>
          <a:stretch>
            <a:fillRect/>
          </a:stretch>
        </p:blipFill>
        <p:spPr bwMode="auto">
          <a:xfrm>
            <a:off x="2286000" y="327935"/>
            <a:ext cx="5513668" cy="5234665"/>
          </a:xfrm>
          <a:prstGeom prst="rect">
            <a:avLst/>
          </a:prstGeom>
          <a:noFill/>
        </p:spPr>
      </p:pic>
    </p:spTree>
    <p:extLst>
      <p:ext uri="{BB962C8B-B14F-4D97-AF65-F5344CB8AC3E}">
        <p14:creationId xmlns:p14="http://schemas.microsoft.com/office/powerpoint/2010/main" val="3481756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09600"/>
            <a:ext cx="6934200"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107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linkage example proble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7916526"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281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Quantitative-hybrid-complementation-test-QHCT-20-Two-experimental-strains-LG-J-a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1052513"/>
            <a:ext cx="6934200" cy="475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812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997839"/>
            <a:ext cx="7391400" cy="3046988"/>
          </a:xfrm>
          <a:prstGeom prst="rect">
            <a:avLst/>
          </a:prstGeom>
        </p:spPr>
        <p:txBody>
          <a:bodyPr wrap="square">
            <a:spAutoFit/>
          </a:bodyPr>
          <a:lstStyle/>
          <a:p>
            <a:pPr fontAlgn="base"/>
            <a:r>
              <a:rPr lang="en-US" sz="2400" b="1" dirty="0"/>
              <a:t>Punnett Square Definition</a:t>
            </a:r>
          </a:p>
          <a:p>
            <a:pPr fontAlgn="base"/>
            <a:r>
              <a:rPr lang="en-US" sz="2400" dirty="0"/>
              <a:t>A Punnett square is a graphical representation of the possible genotypes of an offspring arising from a particular cross or breeding event. Creating a Punnett square requires knowledge of the genetic composition of the parents. The various possible combinations of their gametes are encapsulated in a tabular format. Therefore, each box in the table represents one </a:t>
            </a:r>
            <a:r>
              <a:rPr lang="en-US" sz="2400" dirty="0" smtClean="0">
                <a:hlinkClick r:id="rId2" tooltip="fertilization"/>
              </a:rPr>
              <a:t>fertilization</a:t>
            </a:r>
            <a:r>
              <a:rPr lang="en-US" sz="2400" dirty="0" smtClean="0"/>
              <a:t> event</a:t>
            </a:r>
            <a:r>
              <a:rPr lang="en-US" sz="2400" dirty="0"/>
              <a:t>.</a:t>
            </a:r>
          </a:p>
        </p:txBody>
      </p:sp>
    </p:spTree>
    <p:extLst>
      <p:ext uri="{BB962C8B-B14F-4D97-AF65-F5344CB8AC3E}">
        <p14:creationId xmlns:p14="http://schemas.microsoft.com/office/powerpoint/2010/main" val="3101043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punnett sq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740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749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tetrad analysis"/>
          <p:cNvPicPr>
            <a:picLocks noChangeAspect="1" noChangeArrowheads="1"/>
          </p:cNvPicPr>
          <p:nvPr/>
        </p:nvPicPr>
        <p:blipFill>
          <a:blip r:embed="rId2"/>
          <a:srcRect/>
          <a:stretch>
            <a:fillRect/>
          </a:stretch>
        </p:blipFill>
        <p:spPr bwMode="auto">
          <a:xfrm>
            <a:off x="457200" y="457200"/>
            <a:ext cx="7874000" cy="5905501"/>
          </a:xfrm>
          <a:prstGeom prst="rect">
            <a:avLst/>
          </a:prstGeom>
          <a:noFill/>
        </p:spPr>
      </p:pic>
    </p:spTree>
    <p:extLst>
      <p:ext uri="{BB962C8B-B14F-4D97-AF65-F5344CB8AC3E}">
        <p14:creationId xmlns:p14="http://schemas.microsoft.com/office/powerpoint/2010/main" val="3994075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Related image"/>
          <p:cNvPicPr>
            <a:picLocks noChangeAspect="1" noChangeArrowheads="1"/>
          </p:cNvPicPr>
          <p:nvPr/>
        </p:nvPicPr>
        <p:blipFill>
          <a:blip r:embed="rId2"/>
          <a:srcRect/>
          <a:stretch>
            <a:fillRect/>
          </a:stretch>
        </p:blipFill>
        <p:spPr bwMode="auto">
          <a:xfrm>
            <a:off x="1295400" y="638175"/>
            <a:ext cx="6257925" cy="4848225"/>
          </a:xfrm>
          <a:prstGeom prst="rect">
            <a:avLst/>
          </a:prstGeom>
          <a:noFill/>
        </p:spPr>
      </p:pic>
    </p:spTree>
    <p:extLst>
      <p:ext uri="{BB962C8B-B14F-4D97-AF65-F5344CB8AC3E}">
        <p14:creationId xmlns:p14="http://schemas.microsoft.com/office/powerpoint/2010/main" val="800661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1143000" y="99537"/>
            <a:ext cx="7467600" cy="147732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6666"/>
                </a:solidFill>
                <a:effectLst/>
                <a:latin typeface="Verdana" pitchFamily="34" charset="0"/>
                <a:cs typeface="Arial" pitchFamily="34" charset="0"/>
              </a:rPr>
              <a:t>Calculating recombination frequencies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rgbClr val="000000"/>
                </a:solidFill>
                <a:effectLst/>
                <a:latin typeface="Verdana" pitchFamily="34" charset="0"/>
                <a:cs typeface="Times New Roman" pitchFamily="18" charset="0"/>
              </a:rPr>
              <a:t>This involves counting the number of progeny in which a crossover occurs between the  two genes.</a:t>
            </a:r>
            <a:endParaRPr kumimoji="0" lang="en-US"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rgbClr val="000000"/>
                </a:solidFill>
                <a:effectLst/>
                <a:latin typeface="Verdana" pitchFamily="34" charset="0"/>
                <a:cs typeface="Times New Roman" pitchFamily="18" charset="0"/>
              </a:rPr>
              <a:t>Note: must count double-crossover class.</a:t>
            </a:r>
            <a:endParaRPr kumimoji="0" lang="en-US"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cs typeface="Arial" pitchFamily="34" charset="0"/>
              </a:rPr>
              <a:t>  </a:t>
            </a:r>
          </a:p>
        </p:txBody>
      </p:sp>
      <p:pic>
        <p:nvPicPr>
          <p:cNvPr id="19458" name="Picture 2" descr="https://iweb.langara.bc.ca/biology/mario/Assets/calcgenedis.jpg"/>
          <p:cNvPicPr>
            <a:picLocks noChangeAspect="1" noChangeArrowheads="1"/>
          </p:cNvPicPr>
          <p:nvPr/>
        </p:nvPicPr>
        <p:blipFill>
          <a:blip r:embed="rId2"/>
          <a:srcRect/>
          <a:stretch>
            <a:fillRect/>
          </a:stretch>
        </p:blipFill>
        <p:spPr bwMode="auto">
          <a:xfrm>
            <a:off x="381000" y="1295400"/>
            <a:ext cx="7792654" cy="4152900"/>
          </a:xfrm>
          <a:prstGeom prst="rect">
            <a:avLst/>
          </a:prstGeom>
          <a:noFill/>
        </p:spPr>
      </p:pic>
    </p:spTree>
    <p:extLst>
      <p:ext uri="{BB962C8B-B14F-4D97-AF65-F5344CB8AC3E}">
        <p14:creationId xmlns:p14="http://schemas.microsoft.com/office/powerpoint/2010/main" val="3609557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mplementation (genetics) - Wikiwa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60168" t="18097" r="8349" b="10774"/>
          <a:stretch/>
        </p:blipFill>
        <p:spPr bwMode="auto">
          <a:xfrm>
            <a:off x="2985448" y="762000"/>
            <a:ext cx="3070747" cy="5203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4829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981200"/>
            <a:ext cx="8458200" cy="2308324"/>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We will now introduce a new method to calculate linkage distances called the </a:t>
            </a:r>
            <a:r>
              <a:rPr lang="en-US" sz="2400" b="1" dirty="0" err="1">
                <a:latin typeface="Times New Roman" panose="02020603050405020304" pitchFamily="18" charset="0"/>
                <a:cs typeface="Times New Roman" panose="02020603050405020304" pitchFamily="18" charset="0"/>
              </a:rPr>
              <a:t>Lod</a:t>
            </a:r>
            <a:r>
              <a:rPr lang="en-US" sz="2400" b="1" dirty="0">
                <a:latin typeface="Times New Roman" panose="02020603050405020304" pitchFamily="18" charset="0"/>
                <a:cs typeface="Times New Roman" panose="02020603050405020304" pitchFamily="18" charset="0"/>
              </a:rPr>
              <a:t> Score Method</a:t>
            </a:r>
            <a:r>
              <a:rPr lang="en-US" sz="2400" dirty="0">
                <a:latin typeface="Times New Roman" panose="02020603050405020304" pitchFamily="18" charset="0"/>
                <a:cs typeface="Times New Roman" panose="02020603050405020304" pitchFamily="18" charset="0"/>
              </a:rPr>
              <a:t>. The method developed by Newton E. Morton is an iterative approach were a series of </a:t>
            </a:r>
            <a:r>
              <a:rPr lang="en-US" sz="2400" dirty="0" err="1">
                <a:latin typeface="Times New Roman" panose="02020603050405020304" pitchFamily="18" charset="0"/>
                <a:cs typeface="Times New Roman" panose="02020603050405020304" pitchFamily="18" charset="0"/>
              </a:rPr>
              <a:t>lod</a:t>
            </a:r>
            <a:r>
              <a:rPr lang="en-US" sz="2400" dirty="0">
                <a:latin typeface="Times New Roman" panose="02020603050405020304" pitchFamily="18" charset="0"/>
                <a:cs typeface="Times New Roman" panose="02020603050405020304" pitchFamily="18" charset="0"/>
              </a:rPr>
              <a:t> scores are calculated from a number of proposed linkage distance. Here is how the method works. A linkage distance is estimated, and given that estimate, the </a:t>
            </a:r>
            <a:r>
              <a:rPr lang="en-US" sz="2400" dirty="0" err="1">
                <a:latin typeface="Times New Roman" panose="02020603050405020304" pitchFamily="18" charset="0"/>
                <a:cs typeface="Times New Roman" panose="02020603050405020304" pitchFamily="18" charset="0"/>
              </a:rPr>
              <a:t>probablity</a:t>
            </a:r>
            <a:r>
              <a:rPr lang="en-US" sz="2400" dirty="0">
                <a:latin typeface="Times New Roman" panose="02020603050405020304" pitchFamily="18" charset="0"/>
                <a:cs typeface="Times New Roman" panose="02020603050405020304" pitchFamily="18" charset="0"/>
              </a:rPr>
              <a:t> of a given birth sequence is calculated. </a:t>
            </a:r>
          </a:p>
        </p:txBody>
      </p:sp>
      <p:sp>
        <p:nvSpPr>
          <p:cNvPr id="3" name="Rectangle 2"/>
          <p:cNvSpPr/>
          <p:nvPr/>
        </p:nvSpPr>
        <p:spPr>
          <a:xfrm>
            <a:off x="2286000" y="533400"/>
            <a:ext cx="5181600" cy="769441"/>
          </a:xfrm>
          <a:prstGeom prst="rect">
            <a:avLst/>
          </a:prstGeom>
        </p:spPr>
        <p:txBody>
          <a:bodyPr wrap="square">
            <a:spAutoFit/>
          </a:bodyPr>
          <a:lstStyle/>
          <a:p>
            <a:r>
              <a:rPr lang="en-US" sz="4400" b="1" dirty="0" err="1">
                <a:latin typeface="Times New Roman" panose="02020603050405020304" pitchFamily="18" charset="0"/>
                <a:cs typeface="Times New Roman" panose="02020603050405020304" pitchFamily="18" charset="0"/>
              </a:rPr>
              <a:t>Lod</a:t>
            </a:r>
            <a:r>
              <a:rPr lang="en-US" sz="4400" b="1" dirty="0">
                <a:latin typeface="Times New Roman" panose="02020603050405020304" pitchFamily="18" charset="0"/>
                <a:cs typeface="Times New Roman" panose="02020603050405020304" pitchFamily="18" charset="0"/>
              </a:rPr>
              <a:t> Score Method</a:t>
            </a:r>
            <a:endParaRPr lang="en-US" sz="4400" dirty="0"/>
          </a:p>
        </p:txBody>
      </p:sp>
    </p:spTree>
    <p:extLst>
      <p:ext uri="{BB962C8B-B14F-4D97-AF65-F5344CB8AC3E}">
        <p14:creationId xmlns:p14="http://schemas.microsoft.com/office/powerpoint/2010/main" val="1969238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90600"/>
            <a:ext cx="8153400" cy="4708981"/>
          </a:xfrm>
          <a:prstGeom prst="rect">
            <a:avLst/>
          </a:prstGeom>
        </p:spPr>
        <p:txBody>
          <a:bodyPr wrap="square">
            <a:spAutoFit/>
          </a:bodyPr>
          <a:lstStyle/>
          <a:p>
            <a:pPr algn="just"/>
            <a:r>
              <a:rPr lang="en-US" sz="2000" dirty="0" smtClean="0">
                <a:latin typeface="Times New Roman" panose="02020603050405020304" pitchFamily="18" charset="0"/>
                <a:cs typeface="Times New Roman" panose="02020603050405020304" pitchFamily="18" charset="0"/>
              </a:rPr>
              <a:t>The </a:t>
            </a:r>
            <a:r>
              <a:rPr lang="en-US" sz="2000" b="1" dirty="0" smtClean="0">
                <a:latin typeface="Times New Roman" panose="02020603050405020304" pitchFamily="18" charset="0"/>
                <a:cs typeface="Times New Roman" panose="02020603050405020304" pitchFamily="18" charset="0"/>
              </a:rPr>
              <a:t>LOD score</a:t>
            </a:r>
            <a:r>
              <a:rPr lang="en-US" sz="2000" dirty="0" smtClean="0">
                <a:latin typeface="Times New Roman" panose="02020603050405020304" pitchFamily="18" charset="0"/>
                <a:cs typeface="Times New Roman" panose="02020603050405020304" pitchFamily="18" charset="0"/>
              </a:rPr>
              <a:t> (logarithm (base 10) of odds), developed by </a:t>
            </a:r>
            <a:r>
              <a:rPr lang="en-US" sz="2000" dirty="0" smtClean="0">
                <a:latin typeface="Times New Roman" panose="02020603050405020304" pitchFamily="18" charset="0"/>
                <a:cs typeface="Times New Roman" panose="02020603050405020304" pitchFamily="18" charset="0"/>
                <a:hlinkClick r:id="rId2" tooltip="Newton Morton"/>
              </a:rPr>
              <a:t>Newton Morton</a:t>
            </a:r>
            <a:r>
              <a:rPr lang="en-US" sz="2000" dirty="0" smtClean="0">
                <a:latin typeface="Times New Roman" panose="02020603050405020304" pitchFamily="18" charset="0"/>
                <a:cs typeface="Times New Roman" panose="02020603050405020304" pitchFamily="18" charset="0"/>
              </a:rPr>
              <a:t>,</a:t>
            </a:r>
            <a:r>
              <a:rPr lang="en-US" sz="2000" baseline="30000" dirty="0" smtClean="0">
                <a:latin typeface="Times New Roman" panose="02020603050405020304" pitchFamily="18" charset="0"/>
                <a:cs typeface="Times New Roman" panose="02020603050405020304" pitchFamily="18" charset="0"/>
                <a:hlinkClick r:id="rId3"/>
              </a:rPr>
              <a:t>[9]</a:t>
            </a:r>
            <a:r>
              <a:rPr lang="en-US" sz="2000" dirty="0" smtClean="0">
                <a:latin typeface="Times New Roman" panose="02020603050405020304" pitchFamily="18" charset="0"/>
                <a:cs typeface="Times New Roman" panose="02020603050405020304" pitchFamily="18" charset="0"/>
              </a:rPr>
              <a:t> is a statistical test often used for linkage analysis in human, animal, and plant populations. The LOD score compares the likelihood of obtaining the test data if the two loci are indeed linked, to the likelihood of observing the same data purely by chance. Positive LOD scores </a:t>
            </a:r>
            <a:r>
              <a:rPr lang="en-US" sz="2000" dirty="0" err="1" smtClean="0">
                <a:latin typeface="Times New Roman" panose="02020603050405020304" pitchFamily="18" charset="0"/>
                <a:cs typeface="Times New Roman" panose="02020603050405020304" pitchFamily="18" charset="0"/>
              </a:rPr>
              <a:t>favour</a:t>
            </a:r>
            <a:r>
              <a:rPr lang="en-US" sz="2000" dirty="0" smtClean="0">
                <a:latin typeface="Times New Roman" panose="02020603050405020304" pitchFamily="18" charset="0"/>
                <a:cs typeface="Times New Roman" panose="02020603050405020304" pitchFamily="18" charset="0"/>
              </a:rPr>
              <a:t> the presence of linkage, whereas negative LOD scores indicate that linkage is less likely. </a:t>
            </a:r>
            <a:r>
              <a:rPr lang="en-US" sz="2000" dirty="0" err="1" smtClean="0">
                <a:latin typeface="Times New Roman" panose="02020603050405020304" pitchFamily="18" charset="0"/>
                <a:cs typeface="Times New Roman" panose="02020603050405020304" pitchFamily="18" charset="0"/>
              </a:rPr>
              <a:t>Computerised</a:t>
            </a:r>
            <a:r>
              <a:rPr lang="en-US" sz="2000" dirty="0" smtClean="0">
                <a:latin typeface="Times New Roman" panose="02020603050405020304" pitchFamily="18" charset="0"/>
                <a:cs typeface="Times New Roman" panose="02020603050405020304" pitchFamily="18" charset="0"/>
              </a:rPr>
              <a:t> LOD score analysis is a simple way to </a:t>
            </a:r>
            <a:r>
              <a:rPr lang="en-US" sz="2000" dirty="0" err="1" smtClean="0">
                <a:latin typeface="Times New Roman" panose="02020603050405020304" pitchFamily="18" charset="0"/>
                <a:cs typeface="Times New Roman" panose="02020603050405020304" pitchFamily="18" charset="0"/>
              </a:rPr>
              <a:t>analyse</a:t>
            </a:r>
            <a:r>
              <a:rPr lang="en-US" sz="2000" dirty="0" smtClean="0">
                <a:latin typeface="Times New Roman" panose="02020603050405020304" pitchFamily="18" charset="0"/>
                <a:cs typeface="Times New Roman" panose="02020603050405020304" pitchFamily="18" charset="0"/>
              </a:rPr>
              <a:t> complex family pedigrees in order to determine the linkage between </a:t>
            </a:r>
            <a:r>
              <a:rPr lang="en-US" sz="2000" dirty="0" smtClean="0">
                <a:latin typeface="Times New Roman" panose="02020603050405020304" pitchFamily="18" charset="0"/>
                <a:cs typeface="Times New Roman" panose="02020603050405020304" pitchFamily="18" charset="0"/>
                <a:hlinkClick r:id="rId4" tooltip="Mendelian inheritance"/>
              </a:rPr>
              <a:t>Mendelian</a:t>
            </a:r>
            <a:r>
              <a:rPr lang="en-US" sz="2000" dirty="0" smtClean="0">
                <a:latin typeface="Times New Roman" panose="02020603050405020304" pitchFamily="18" charset="0"/>
                <a:cs typeface="Times New Roman" panose="02020603050405020304" pitchFamily="18" charset="0"/>
              </a:rPr>
              <a:t> traits (or between a trait and a marker, or two markers).</a:t>
            </a:r>
          </a:p>
          <a:p>
            <a:pPr algn="just"/>
            <a:r>
              <a:rPr lang="en-US" sz="2000" dirty="0" smtClean="0">
                <a:latin typeface="Times New Roman" panose="02020603050405020304" pitchFamily="18" charset="0"/>
                <a:cs typeface="Times New Roman" panose="02020603050405020304" pitchFamily="18" charset="0"/>
              </a:rPr>
              <a:t>The method is described in greater detail by Strachan and </a:t>
            </a:r>
            <a:r>
              <a:rPr lang="en-US" sz="2000" dirty="0" err="1" smtClean="0">
                <a:latin typeface="Times New Roman" panose="02020603050405020304" pitchFamily="18" charset="0"/>
                <a:cs typeface="Times New Roman" panose="02020603050405020304" pitchFamily="18" charset="0"/>
              </a:rPr>
              <a:t>Read.Briefly</a:t>
            </a:r>
            <a:r>
              <a:rPr lang="en-US" sz="2000" dirty="0" smtClean="0">
                <a:latin typeface="Times New Roman" panose="02020603050405020304" pitchFamily="18" charset="0"/>
                <a:cs typeface="Times New Roman" panose="02020603050405020304" pitchFamily="18" charset="0"/>
              </a:rPr>
              <a:t>, it works as follows:</a:t>
            </a:r>
          </a:p>
          <a:p>
            <a:pPr algn="just"/>
            <a:r>
              <a:rPr lang="en-US" sz="2000" dirty="0" smtClean="0">
                <a:latin typeface="Times New Roman" panose="02020603050405020304" pitchFamily="18" charset="0"/>
                <a:cs typeface="Times New Roman" panose="02020603050405020304" pitchFamily="18" charset="0"/>
              </a:rPr>
              <a:t>Establish a </a:t>
            </a:r>
            <a:r>
              <a:rPr lang="en-US" sz="2000" dirty="0" smtClean="0">
                <a:latin typeface="Times New Roman" panose="02020603050405020304" pitchFamily="18" charset="0"/>
                <a:cs typeface="Times New Roman" panose="02020603050405020304" pitchFamily="18" charset="0"/>
                <a:hlinkClick r:id="rId5" tooltip="Pedigree chart"/>
              </a:rPr>
              <a:t>pedigree</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solidFill>
                  <a:srgbClr val="FF0000"/>
                </a:solidFill>
                <a:latin typeface="Times New Roman" panose="02020603050405020304" pitchFamily="18" charset="0"/>
                <a:cs typeface="Times New Roman" panose="02020603050405020304" pitchFamily="18" charset="0"/>
              </a:rPr>
              <a:t>Make a number of estimates of recombination frequency</a:t>
            </a:r>
          </a:p>
          <a:p>
            <a:pPr algn="just"/>
            <a:r>
              <a:rPr lang="en-US" sz="2000" dirty="0" smtClean="0">
                <a:solidFill>
                  <a:srgbClr val="FF0000"/>
                </a:solidFill>
                <a:latin typeface="Times New Roman" panose="02020603050405020304" pitchFamily="18" charset="0"/>
                <a:cs typeface="Times New Roman" panose="02020603050405020304" pitchFamily="18" charset="0"/>
              </a:rPr>
              <a:t>Calculate a LOD score for each estimate</a:t>
            </a:r>
          </a:p>
          <a:p>
            <a:pPr algn="just"/>
            <a:r>
              <a:rPr lang="en-US" sz="2000" dirty="0" smtClean="0">
                <a:solidFill>
                  <a:srgbClr val="FF0000"/>
                </a:solidFill>
                <a:latin typeface="Times New Roman" panose="02020603050405020304" pitchFamily="18" charset="0"/>
                <a:cs typeface="Times New Roman" panose="02020603050405020304" pitchFamily="18" charset="0"/>
              </a:rPr>
              <a:t>The estimate with the highest LOD score will be considered the best estimate</a:t>
            </a:r>
            <a:endParaRPr 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646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ndsu.edu/pubweb/~mcclean/plsc431/linkage/link1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419" y="1981200"/>
            <a:ext cx="6601544"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159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8600" y="609600"/>
            <a:ext cx="8610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a:t>
            </a:r>
            <a:r>
              <a:rPr kumimoji="0" lang="en-US" altLang="en-US" sz="2000" b="1" i="0" u="none" strike="noStrike" cap="none" normalizeH="0" baseline="0" dirty="0" err="1" smtClean="0" bmk="">
                <a:ln>
                  <a:noFill/>
                </a:ln>
                <a:solidFill>
                  <a:srgbClr val="000000"/>
                </a:solidFill>
                <a:effectLst/>
                <a:latin typeface="Times New Roman" panose="02020603050405020304" pitchFamily="18" charset="0"/>
                <a:cs typeface="Times New Roman" panose="02020603050405020304" pitchFamily="18" charset="0"/>
              </a:rPr>
              <a:t>od</a:t>
            </a:r>
            <a:r>
              <a:rPr kumimoji="0" lang="en-US" altLang="en-US" sz="2000" b="1" i="0" u="none" strike="noStrike" cap="none" normalizeH="0" baseline="0" dirty="0" smtClean="0" bmk="">
                <a:ln>
                  <a:noFill/>
                </a:ln>
                <a:solidFill>
                  <a:srgbClr val="000000"/>
                </a:solidFill>
                <a:effectLst/>
                <a:latin typeface="Times New Roman" panose="02020603050405020304" pitchFamily="18" charset="0"/>
                <a:cs typeface="Times New Roman" panose="02020603050405020304" pitchFamily="18" charset="0"/>
              </a:rPr>
              <a:t> Score Method of Estimating Linkage Distances</a:t>
            </a:r>
            <a:endParaRPr kumimoji="0" lang="en-US" altLang="en-US" sz="20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The following pedigree will be used to demonstrate another method developed to determine the distance between genes. This approach has been widely adapted to various system and genetic programs have been developed based on this technique. First let's look at the pedigree below.</a:t>
            </a:r>
            <a:endParaRPr kumimoji="0" lang="en-US"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rPr>
              <a:t>  </a:t>
            </a:r>
          </a:p>
        </p:txBody>
      </p:sp>
      <p:pic>
        <p:nvPicPr>
          <p:cNvPr id="2050" name="Picture 2" descr="https://www.ndsu.edu/pubweb/~mcclean/plsc431/linkage/link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599" y="2613496"/>
            <a:ext cx="3352801" cy="3547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327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136339"/>
            <a:ext cx="5257800" cy="3416320"/>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 What is QTL?</a:t>
            </a:r>
          </a:p>
          <a:p>
            <a:r>
              <a:rPr lang="en-US" sz="2400" b="1"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QTL = a gene or chromosomal region that affects a quantitative trait.</a:t>
            </a: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It must be polymorphic (have allelic variation) to have an effect in a population and it must be linked to a polymorphic marker allele to be detected</a:t>
            </a:r>
          </a:p>
        </p:txBody>
      </p:sp>
    </p:spTree>
    <p:extLst>
      <p:ext uri="{BB962C8B-B14F-4D97-AF65-F5344CB8AC3E}">
        <p14:creationId xmlns:p14="http://schemas.microsoft.com/office/powerpoint/2010/main" val="1727314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TotalTime>
  <Words>456</Words>
  <Application>Microsoft Office PowerPoint</Application>
  <PresentationFormat>On-screen Show (4:3)</PresentationFormat>
  <Paragraphs>56</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32</cp:revision>
  <dcterms:created xsi:type="dcterms:W3CDTF">2019-03-24T14:38:35Z</dcterms:created>
  <dcterms:modified xsi:type="dcterms:W3CDTF">2020-04-27T10:35:04Z</dcterms:modified>
</cp:coreProperties>
</file>